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7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75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0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073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372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0451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4459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284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49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51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265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041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908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86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76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378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553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51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78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266700"/>
            <a:ext cx="11575562" cy="6477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1. Список </a:t>
            </a:r>
            <a:r>
              <a:rPr lang="ru-RU" b="1" dirty="0"/>
              <a:t>запрещенных субстанций и методов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1714499"/>
            <a:ext cx="11303000" cy="4326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запрещенных субстанций и методов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особых субстанций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Субстанции, запрещенные в соревновательный период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запрещенных методов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44401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6600" y="1612900"/>
            <a:ext cx="8537403" cy="124460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2</a:t>
            </a:r>
            <a:r>
              <a:rPr lang="ru-RU" sz="4400" b="1" dirty="0" smtClean="0">
                <a:solidFill>
                  <a:schemeClr val="tx1"/>
                </a:solidFill>
              </a:rPr>
              <a:t>. Понятие </a:t>
            </a:r>
            <a:r>
              <a:rPr lang="ru-RU" sz="4400" b="1" dirty="0">
                <a:solidFill>
                  <a:schemeClr val="tx1"/>
                </a:solidFill>
              </a:rPr>
              <a:t>особых субстанций</a:t>
            </a:r>
          </a:p>
        </p:txBody>
      </p:sp>
    </p:spTree>
    <p:extLst>
      <p:ext uri="{BB962C8B-B14F-4D97-AF65-F5344CB8AC3E}">
        <p14:creationId xmlns:p14="http://schemas.microsoft.com/office/powerpoint/2010/main" xmlns="" val="128458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850901"/>
            <a:ext cx="10261600" cy="5190462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С целью более гибкого подхода в налагании санкций все субстанции, входящие в Запрещенный Список, </a:t>
            </a:r>
            <a:r>
              <a:rPr lang="ru-RU" sz="2400" b="1" u="sng" dirty="0"/>
              <a:t>за исключением гормонов и анаболических агентов, стимуляторов, бета-2 агонистов и модуляторов</a:t>
            </a:r>
            <a:r>
              <a:rPr lang="ru-RU" sz="2400" dirty="0"/>
              <a:t>, попадают под категорию особых субстанций. </a:t>
            </a:r>
            <a:endParaRPr lang="ru-RU" sz="2400" dirty="0" smtClean="0"/>
          </a:p>
          <a:p>
            <a:r>
              <a:rPr lang="ru-RU" sz="2400" dirty="0" smtClean="0"/>
              <a:t>По </a:t>
            </a:r>
            <a:r>
              <a:rPr lang="ru-RU" sz="2400" dirty="0"/>
              <a:t>сути это означает, что в случае, </a:t>
            </a:r>
            <a:r>
              <a:rPr lang="ru-RU" sz="2800" b="1" dirty="0"/>
              <a:t>если спортсмен в состоянии точно объяснить, каким образом запрещенная субстанция попала в его организм, а также доказать, что ее употребление не преследовало цели улучшить его спортивные результаты, то санкции за употребление такой субстанции могут быть сведены к минимуму, вплоть до отсутствия периода дисквалификации.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22182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215900"/>
            <a:ext cx="9032702" cy="622300"/>
          </a:xfrm>
        </p:spPr>
        <p:txBody>
          <a:bodyPr>
            <a:normAutofit/>
          </a:bodyPr>
          <a:lstStyle/>
          <a:p>
            <a:r>
              <a:rPr lang="en-US" sz="3200" b="1" dirty="0"/>
              <a:t>S0 </a:t>
            </a:r>
            <a:r>
              <a:rPr lang="ru-RU" sz="3200" b="1" dirty="0"/>
              <a:t>Не одобренные субстанции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838201"/>
            <a:ext cx="10807700" cy="5203162"/>
          </a:xfrm>
        </p:spPr>
        <p:txBody>
          <a:bodyPr>
            <a:normAutofit/>
          </a:bodyPr>
          <a:lstStyle/>
          <a:p>
            <a:r>
              <a:rPr lang="ru-RU" sz="2800" dirty="0"/>
              <a:t>Любые фармакологические субстанции, не вошедшие ни в один из последующих разделов Списка и в настоящее время не одобренные ни одним органом государственного регулирования в области здравоохранения к использованию в качестве терапевтического средства у людей (например, лекарственные препараты, находящиеся в стадии доклинических или клинических испытаний, или лекарства, лицензия на которые была отозвана, </a:t>
            </a:r>
            <a:r>
              <a:rPr lang="ru-RU" sz="2800" dirty="0" err="1"/>
              <a:t>ˮдизайнерские</a:t>
            </a:r>
            <a:r>
              <a:rPr lang="ru-RU" sz="2800" dirty="0"/>
              <a:t>“ препараты, медицинские препараты, разрешенные только к ветеринарному использованию), </a:t>
            </a:r>
            <a:r>
              <a:rPr lang="ru-RU" sz="3600" b="1" u="sng" dirty="0"/>
              <a:t>запрещены к использованию в любое время.</a:t>
            </a:r>
          </a:p>
        </p:txBody>
      </p:sp>
    </p:spTree>
    <p:extLst>
      <p:ext uri="{BB962C8B-B14F-4D97-AF65-F5344CB8AC3E}">
        <p14:creationId xmlns:p14="http://schemas.microsoft.com/office/powerpoint/2010/main" xmlns="" val="444007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495299"/>
            <a:ext cx="11036300" cy="5546063"/>
          </a:xfrm>
        </p:spPr>
        <p:txBody>
          <a:bodyPr>
            <a:normAutofit/>
          </a:bodyPr>
          <a:lstStyle/>
          <a:p>
            <a:r>
              <a:rPr lang="ru-RU" sz="3200" b="1" u="sng" dirty="0"/>
              <a:t>Дизайнерские стероиды </a:t>
            </a:r>
            <a:r>
              <a:rPr lang="ru-RU" sz="3200" dirty="0"/>
              <a:t>– это анаболические стероиды, которые производятся фирмами изготовителями спортивного питания, главным образом, с единственной целью – </a:t>
            </a:r>
            <a:r>
              <a:rPr lang="ru-RU" sz="3200" b="1" dirty="0"/>
              <a:t>обойти антидопинговые </a:t>
            </a:r>
            <a:r>
              <a:rPr lang="ru-RU" sz="3200" b="1" dirty="0" smtClean="0"/>
              <a:t>правила!!! </a:t>
            </a:r>
          </a:p>
          <a:p>
            <a:r>
              <a:rPr lang="ru-RU" sz="3200" dirty="0" smtClean="0"/>
              <a:t>Модифицируя </a:t>
            </a:r>
            <a:r>
              <a:rPr lang="ru-RU" sz="3200" dirty="0"/>
              <a:t>формулы известных анаболических стероидов, внося порой совершенно незначительные изменения, иногда даже ухудшающие свойства препарата, фирма получает новую формулу, которая в настоящее время не запрещена. </a:t>
            </a:r>
          </a:p>
        </p:txBody>
      </p:sp>
    </p:spTree>
    <p:extLst>
      <p:ext uri="{BB962C8B-B14F-4D97-AF65-F5344CB8AC3E}">
        <p14:creationId xmlns:p14="http://schemas.microsoft.com/office/powerpoint/2010/main" xmlns="" val="1838916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9121602" cy="736600"/>
          </a:xfrm>
        </p:spPr>
        <p:txBody>
          <a:bodyPr>
            <a:normAutofit/>
          </a:bodyPr>
          <a:lstStyle/>
          <a:p>
            <a:r>
              <a:rPr lang="en-US" sz="3200" b="1" dirty="0"/>
              <a:t>S1 </a:t>
            </a:r>
            <a:r>
              <a:rPr lang="ru-RU" sz="3200" b="1" dirty="0"/>
              <a:t>Анаболические агенты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800101"/>
            <a:ext cx="10541000" cy="5253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Анаболические агенты </a:t>
            </a:r>
            <a:r>
              <a:rPr lang="ru-RU" sz="2800" b="1" dirty="0" smtClean="0"/>
              <a:t>запрещены!!! </a:t>
            </a:r>
          </a:p>
          <a:p>
            <a:pPr marL="0" indent="0">
              <a:buNone/>
            </a:pPr>
            <a:r>
              <a:rPr lang="ru-RU" sz="2800" b="1" u="sng" dirty="0" smtClean="0"/>
              <a:t>1. Анаболические андрогенные стероиды (ААС). </a:t>
            </a:r>
          </a:p>
          <a:p>
            <a:r>
              <a:rPr lang="ru-RU" sz="2800" dirty="0" smtClean="0"/>
              <a:t>В данном разделе следует обратить внимание на то, что </a:t>
            </a:r>
            <a:r>
              <a:rPr lang="ru-RU" sz="2800" b="1" u="sng" dirty="0" smtClean="0"/>
              <a:t>запрещено применение экзогенных </a:t>
            </a:r>
            <a:r>
              <a:rPr lang="ru-RU" sz="2800" dirty="0" smtClean="0"/>
              <a:t>анаболических андрогенных стероидов, так и </a:t>
            </a:r>
            <a:r>
              <a:rPr lang="ru-RU" sz="2800" b="1" u="sng" dirty="0" smtClean="0"/>
              <a:t>эндогенных при их экзогенном введении. </a:t>
            </a:r>
          </a:p>
          <a:p>
            <a:r>
              <a:rPr lang="ru-RU" sz="2800" dirty="0" smtClean="0"/>
              <a:t>Под </a:t>
            </a:r>
            <a:r>
              <a:rPr lang="ru-RU" sz="2800" dirty="0"/>
              <a:t>термином </a:t>
            </a:r>
            <a:r>
              <a:rPr lang="ru-RU" sz="2800" b="1" i="1" dirty="0" err="1"/>
              <a:t>ˮэкзогенный</a:t>
            </a:r>
            <a:r>
              <a:rPr lang="ru-RU" sz="2800" b="1" i="1" dirty="0"/>
              <a:t>“ </a:t>
            </a:r>
            <a:r>
              <a:rPr lang="ru-RU" sz="2800" i="1" dirty="0"/>
              <a:t>относится к субстанциям, которые, как правило, не вырабатываются </a:t>
            </a:r>
            <a:r>
              <a:rPr lang="ru-RU" sz="2800" i="1" dirty="0" smtClean="0"/>
              <a:t>организмом </a:t>
            </a:r>
            <a:r>
              <a:rPr lang="ru-RU" sz="2800" i="1" dirty="0"/>
              <a:t>естественным путем. </a:t>
            </a:r>
            <a:endParaRPr lang="ru-RU" sz="2800" i="1" dirty="0" smtClean="0"/>
          </a:p>
          <a:p>
            <a:r>
              <a:rPr lang="ru-RU" sz="2800" dirty="0" smtClean="0"/>
              <a:t>А </a:t>
            </a:r>
            <a:r>
              <a:rPr lang="ru-RU" sz="2800" dirty="0"/>
              <a:t>термин </a:t>
            </a:r>
            <a:r>
              <a:rPr lang="ru-RU" sz="2800" b="1" i="1" dirty="0" err="1"/>
              <a:t>ˮэндогенный</a:t>
            </a:r>
            <a:r>
              <a:rPr lang="ru-RU" sz="2800" b="1" i="1" dirty="0"/>
              <a:t>“</a:t>
            </a:r>
            <a:r>
              <a:rPr lang="ru-RU" sz="2800" dirty="0"/>
              <a:t> </a:t>
            </a:r>
            <a:r>
              <a:rPr lang="ru-RU" sz="2800" i="1" dirty="0"/>
              <a:t>относится к субстанциям, которые, как правило вырабатываются естественным путем. </a:t>
            </a:r>
            <a:endParaRPr lang="ru-RU" sz="28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528200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736599"/>
            <a:ext cx="10922000" cy="530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2. Другие анаболические </a:t>
            </a:r>
            <a:r>
              <a:rPr lang="ru-RU" sz="2800" b="1" u="sng" dirty="0" smtClean="0"/>
              <a:t>агенты.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Данный класс характеризуется наличием в нем преимущественно </a:t>
            </a:r>
            <a:r>
              <a:rPr lang="ru-RU" sz="2800" b="1" u="sng" dirty="0"/>
              <a:t>ветеринарных препаратов</a:t>
            </a:r>
            <a:r>
              <a:rPr lang="ru-RU" sz="2800" dirty="0"/>
              <a:t>, а также </a:t>
            </a:r>
            <a:r>
              <a:rPr lang="ru-RU" sz="2800" b="1" u="sng" dirty="0"/>
              <a:t>лабораторных моделей находящихся на стадии клинических испытаний</a:t>
            </a:r>
            <a:r>
              <a:rPr lang="ru-RU" sz="2800" dirty="0"/>
              <a:t>, препаратов анаболического действия, которые реализуют свои эффекты через модуляцию андрогенных рецепторов либо другие механизмы ядерные механизмы активации синтеза белка.</a:t>
            </a:r>
          </a:p>
        </p:txBody>
      </p:sp>
    </p:spTree>
    <p:extLst>
      <p:ext uri="{BB962C8B-B14F-4D97-AF65-F5344CB8AC3E}">
        <p14:creationId xmlns:p14="http://schemas.microsoft.com/office/powerpoint/2010/main" xmlns="" val="341346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00" y="177800"/>
            <a:ext cx="11188700" cy="1003300"/>
          </a:xfrm>
        </p:spPr>
        <p:txBody>
          <a:bodyPr>
            <a:normAutofit/>
          </a:bodyPr>
          <a:lstStyle/>
          <a:p>
            <a:r>
              <a:rPr lang="ru-RU" sz="2800" b="1" dirty="0"/>
              <a:t>S2 Пептидные гормоны, факторы роста, подобные субстанции и миметики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1181101"/>
            <a:ext cx="10871200" cy="4860262"/>
          </a:xfrm>
        </p:spPr>
        <p:txBody>
          <a:bodyPr>
            <a:normAutofit/>
          </a:bodyPr>
          <a:lstStyle/>
          <a:p>
            <a:r>
              <a:rPr lang="ru-RU" sz="2800" b="1" dirty="0"/>
              <a:t>Пептиды</a:t>
            </a:r>
            <a:r>
              <a:rPr lang="ru-RU" sz="2800" dirty="0"/>
              <a:t> — </a:t>
            </a:r>
            <a:r>
              <a:rPr lang="ru-RU" sz="2800" i="1" dirty="0"/>
              <a:t>семейство веществ, молекулы которых построены из остатков аминокислот, соединённых в цепь пептидными (амидными) связями. </a:t>
            </a:r>
            <a:endParaRPr lang="ru-RU" sz="2800" i="1" dirty="0" smtClean="0"/>
          </a:p>
          <a:p>
            <a:r>
              <a:rPr lang="ru-RU" sz="2800" dirty="0" smtClean="0"/>
              <a:t>Это </a:t>
            </a:r>
            <a:r>
              <a:rPr lang="ru-RU" sz="2800" dirty="0"/>
              <a:t>природные или синтетические соединения, содержащие десятки, сотни или тысячи </a:t>
            </a:r>
            <a:r>
              <a:rPr lang="ru-RU" sz="2800" dirty="0" err="1"/>
              <a:t>мономерных</a:t>
            </a:r>
            <a:r>
              <a:rPr lang="ru-RU" sz="2800" dirty="0"/>
              <a:t> звеньев — </a:t>
            </a:r>
            <a:r>
              <a:rPr lang="ru-RU" sz="2800" b="1" dirty="0"/>
              <a:t>аминокислот. </a:t>
            </a:r>
            <a:endParaRPr lang="ru-RU" sz="2800" b="1" dirty="0" smtClean="0"/>
          </a:p>
          <a:p>
            <a:r>
              <a:rPr lang="ru-RU" sz="2800" dirty="0" smtClean="0"/>
              <a:t>Данный </a:t>
            </a:r>
            <a:r>
              <a:rPr lang="ru-RU" sz="2800" dirty="0"/>
              <a:t>класс очень разнообразен и выполняет в организме самые разнообразные регуляторные функции.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65287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190501"/>
            <a:ext cx="10223500" cy="5850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К ним относятся: </a:t>
            </a:r>
            <a:endParaRPr lang="ru-RU" sz="2800" b="1" dirty="0" smtClean="0"/>
          </a:p>
          <a:p>
            <a:r>
              <a:rPr lang="ru-RU" sz="2800" dirty="0" smtClean="0"/>
              <a:t>агенты </a:t>
            </a:r>
            <a:r>
              <a:rPr lang="ru-RU" sz="2800" dirty="0"/>
              <a:t>стимулирующие выработку </a:t>
            </a:r>
            <a:r>
              <a:rPr lang="ru-RU" sz="2800" dirty="0" err="1" smtClean="0"/>
              <a:t>эритропоэтина</a:t>
            </a:r>
            <a:endParaRPr lang="ru-RU" sz="2800" dirty="0" smtClean="0"/>
          </a:p>
          <a:p>
            <a:r>
              <a:rPr lang="ru-RU" sz="2800" dirty="0" smtClean="0"/>
              <a:t>агонисты </a:t>
            </a:r>
            <a:r>
              <a:rPr lang="ru-RU" sz="2800" dirty="0"/>
              <a:t>рецепторов </a:t>
            </a:r>
            <a:r>
              <a:rPr lang="ru-RU" sz="2800" dirty="0" err="1" smtClean="0"/>
              <a:t>эритропоэтина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хорионический </a:t>
            </a:r>
            <a:r>
              <a:rPr lang="ru-RU" sz="2800" dirty="0"/>
              <a:t>гонадотропин (CG) и </a:t>
            </a:r>
            <a:r>
              <a:rPr lang="ru-RU" sz="2800" dirty="0" err="1"/>
              <a:t>лютеинизирующий</a:t>
            </a:r>
            <a:r>
              <a:rPr lang="ru-RU" sz="2800" dirty="0"/>
              <a:t> гормон (LH) и их </a:t>
            </a:r>
            <a:r>
              <a:rPr lang="ru-RU" sz="2800" dirty="0" err="1"/>
              <a:t>рилизинг</a:t>
            </a:r>
            <a:r>
              <a:rPr lang="ru-RU" sz="2800" dirty="0"/>
              <a:t>- </a:t>
            </a:r>
            <a:r>
              <a:rPr lang="ru-RU" sz="2800" dirty="0" smtClean="0"/>
              <a:t>факторы </a:t>
            </a:r>
          </a:p>
          <a:p>
            <a:r>
              <a:rPr lang="ru-RU" sz="2800" dirty="0" smtClean="0"/>
              <a:t>кортикотропины </a:t>
            </a:r>
            <a:r>
              <a:rPr lang="ru-RU" sz="2800" dirty="0"/>
              <a:t>и их </a:t>
            </a:r>
            <a:r>
              <a:rPr lang="ru-RU" sz="2800" dirty="0" err="1" smtClean="0"/>
              <a:t>рилизинг</a:t>
            </a:r>
            <a:r>
              <a:rPr lang="ru-RU" sz="2800" dirty="0" smtClean="0"/>
              <a:t>-факторы </a:t>
            </a:r>
          </a:p>
          <a:p>
            <a:r>
              <a:rPr lang="ru-RU" sz="2800" dirty="0" smtClean="0"/>
              <a:t>гормон </a:t>
            </a:r>
            <a:r>
              <a:rPr lang="ru-RU" sz="2800" dirty="0"/>
              <a:t>роста (GH) и его </a:t>
            </a:r>
            <a:r>
              <a:rPr lang="ru-RU" sz="2800" dirty="0" err="1" smtClean="0"/>
              <a:t>рилизинг</a:t>
            </a:r>
            <a:r>
              <a:rPr lang="ru-RU" sz="2800" dirty="0" smtClean="0"/>
              <a:t>-факторы</a:t>
            </a:r>
          </a:p>
          <a:p>
            <a:r>
              <a:rPr lang="ru-RU" sz="2800" dirty="0" smtClean="0"/>
              <a:t>любые </a:t>
            </a:r>
            <a:r>
              <a:rPr lang="ru-RU" sz="2800" dirty="0"/>
              <a:t>другие факторы роста, влияющие на синтез или распад мышечного, сухожильного либо связочного протеина, на </a:t>
            </a:r>
            <a:r>
              <a:rPr lang="ru-RU" sz="2800" dirty="0" err="1"/>
              <a:t>васкуляризацию</a:t>
            </a:r>
            <a:r>
              <a:rPr lang="ru-RU" sz="2800" dirty="0"/>
              <a:t>, потребление энергии, способность к регенерации или изменение типа тканей.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29076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266701"/>
            <a:ext cx="9906000" cy="5774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К этой группе также относятся: </a:t>
            </a:r>
            <a:endParaRPr lang="ru-RU" sz="2800" b="1" dirty="0" smtClean="0"/>
          </a:p>
          <a:p>
            <a:r>
              <a:rPr lang="ru-RU" sz="2800" dirty="0" smtClean="0"/>
              <a:t>стабилизаторы </a:t>
            </a:r>
            <a:r>
              <a:rPr lang="ru-RU" sz="2800" dirty="0"/>
              <a:t>гипоксия индуцируемого фактора (HIF), например, кобальт и FG-4592; </a:t>
            </a:r>
            <a:endParaRPr lang="ru-RU" sz="2800" dirty="0" smtClean="0"/>
          </a:p>
          <a:p>
            <a:r>
              <a:rPr lang="ru-RU" sz="2800" dirty="0" smtClean="0"/>
              <a:t>активаторы </a:t>
            </a:r>
            <a:r>
              <a:rPr lang="ru-RU" sz="2800" dirty="0"/>
              <a:t>HIF, например, аргон, ксенон, которые по своей химической природе пептидами не являются.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Запрещены </a:t>
            </a:r>
            <a:r>
              <a:rPr lang="ru-RU" sz="2800" b="1" dirty="0"/>
              <a:t>следующие субстанции и другие субстанции с подобной химической структурой и подобным биологическим эффектом. </a:t>
            </a:r>
          </a:p>
        </p:txBody>
      </p:sp>
    </p:spTree>
    <p:extLst>
      <p:ext uri="{BB962C8B-B14F-4D97-AF65-F5344CB8AC3E}">
        <p14:creationId xmlns:p14="http://schemas.microsoft.com/office/powerpoint/2010/main" xmlns="" val="362763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152400"/>
            <a:ext cx="9058102" cy="673100"/>
          </a:xfrm>
        </p:spPr>
        <p:txBody>
          <a:bodyPr>
            <a:normAutofit/>
          </a:bodyPr>
          <a:lstStyle/>
          <a:p>
            <a:r>
              <a:rPr lang="en-US" sz="3200" b="1" dirty="0"/>
              <a:t>S3 </a:t>
            </a:r>
            <a:r>
              <a:rPr lang="ru-RU" sz="3200" b="1" dirty="0"/>
              <a:t>Бета-2 агонисты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1015999"/>
            <a:ext cx="11239500" cy="5025363"/>
          </a:xfrm>
        </p:spPr>
        <p:txBody>
          <a:bodyPr>
            <a:normAutofit/>
          </a:bodyPr>
          <a:lstStyle/>
          <a:p>
            <a:r>
              <a:rPr lang="ru-RU" sz="2400" dirty="0"/>
              <a:t>Запрещены селективные и неселективные бета-2 агонисты, включая все оптические изомеры. </a:t>
            </a:r>
            <a:endParaRPr lang="ru-RU" sz="2400" dirty="0" smtClean="0"/>
          </a:p>
          <a:p>
            <a:r>
              <a:rPr lang="ru-RU" sz="2400" dirty="0" smtClean="0"/>
              <a:t>Применение </a:t>
            </a:r>
            <a:r>
              <a:rPr lang="ru-RU" sz="2400" dirty="0"/>
              <a:t>бета-2 </a:t>
            </a:r>
            <a:r>
              <a:rPr lang="ru-RU" sz="2400" dirty="0" err="1"/>
              <a:t>адреномиметиков</a:t>
            </a:r>
            <a:r>
              <a:rPr lang="ru-RU" sz="2400" dirty="0"/>
              <a:t> в практике спортивной подготовки незаконно используется в качестве анаболических средств, а также средств, </a:t>
            </a:r>
            <a:r>
              <a:rPr lang="ru-RU" sz="2400" b="1" u="sng" dirty="0"/>
              <a:t>улучшающих проходимость дыхательных путей</a:t>
            </a:r>
            <a:r>
              <a:rPr lang="ru-RU" sz="2400" dirty="0"/>
              <a:t>, и, соответственно, </a:t>
            </a:r>
            <a:r>
              <a:rPr lang="ru-RU" sz="2400" b="1" u="sng" dirty="0"/>
              <a:t>увеличивающих доставку кислорода в ткани. </a:t>
            </a:r>
          </a:p>
          <a:p>
            <a:r>
              <a:rPr lang="ru-RU" sz="2400" dirty="0" smtClean="0"/>
              <a:t>Как </a:t>
            </a:r>
            <a:r>
              <a:rPr lang="ru-RU" sz="2400" dirty="0"/>
              <a:t>анаболические средства бета-2 </a:t>
            </a:r>
            <a:r>
              <a:rPr lang="ru-RU" sz="2400" dirty="0" err="1"/>
              <a:t>адреномиметики</a:t>
            </a:r>
            <a:r>
              <a:rPr lang="ru-RU" sz="2400" dirty="0"/>
              <a:t> хотя и менее известны, чем анаболические стероиды, в последнее время получили достаточно широкое распространение в среде спортсменов. </a:t>
            </a:r>
            <a:endParaRPr lang="ru-RU" sz="2400" dirty="0" smtClean="0"/>
          </a:p>
          <a:p>
            <a:r>
              <a:rPr lang="ru-RU" sz="2400" dirty="0" smtClean="0"/>
              <a:t>На </a:t>
            </a:r>
            <a:r>
              <a:rPr lang="ru-RU" sz="2400" dirty="0"/>
              <a:t>сегодняшний день абсолютно известны механизмы анаболического действия </a:t>
            </a:r>
            <a:r>
              <a:rPr lang="ru-RU" sz="2400" dirty="0" err="1"/>
              <a:t>адреномиметиков</a:t>
            </a:r>
            <a:r>
              <a:rPr lang="ru-RU" sz="2400" dirty="0"/>
              <a:t> и наиболее активные препараты относятся к классу анаболических агентов S1.2</a:t>
            </a:r>
          </a:p>
        </p:txBody>
      </p:sp>
    </p:spTree>
    <p:extLst>
      <p:ext uri="{BB962C8B-B14F-4D97-AF65-F5344CB8AC3E}">
        <p14:creationId xmlns:p14="http://schemas.microsoft.com/office/powerpoint/2010/main" xmlns="" val="224901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241366" cy="1751011"/>
          </a:xfrm>
        </p:spPr>
        <p:txBody>
          <a:bodyPr/>
          <a:lstStyle/>
          <a:p>
            <a:pPr lvl="0">
              <a:buClr>
                <a:srgbClr val="90C226"/>
              </a:buClr>
            </a:pP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1.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Список запрещенных субстанций и методов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0301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14300"/>
            <a:ext cx="9134302" cy="698500"/>
          </a:xfrm>
        </p:spPr>
        <p:txBody>
          <a:bodyPr>
            <a:normAutofit/>
          </a:bodyPr>
          <a:lstStyle/>
          <a:p>
            <a:r>
              <a:rPr lang="ru-RU" sz="3200" b="1" dirty="0"/>
              <a:t>S4 Гормоны и модуляторы </a:t>
            </a:r>
            <a:r>
              <a:rPr lang="ru-RU" sz="3200" b="1" dirty="0" smtClean="0"/>
              <a:t>метаболизма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168399"/>
            <a:ext cx="9537700" cy="4872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Данный </a:t>
            </a:r>
            <a:r>
              <a:rPr lang="ru-RU" sz="3200" dirty="0"/>
              <a:t>гетерогенный класс запрещенных субстанций включает препараты различных групп лекарственных средств по механизму действия, химическому составу, а также по вызываемому ими биологическому действию, единственный фактор который их объединяет это </a:t>
            </a:r>
            <a:r>
              <a:rPr lang="ru-RU" sz="3200" b="1" u="sng" dirty="0"/>
              <a:t>способность непосредственно или косвенно улучшать спортивные результаты. </a:t>
            </a:r>
          </a:p>
        </p:txBody>
      </p:sp>
    </p:spTree>
    <p:extLst>
      <p:ext uri="{BB962C8B-B14F-4D97-AF65-F5344CB8AC3E}">
        <p14:creationId xmlns:p14="http://schemas.microsoft.com/office/powerpoint/2010/main" xmlns="" val="3446038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01600"/>
            <a:ext cx="9121602" cy="787400"/>
          </a:xfrm>
        </p:spPr>
        <p:txBody>
          <a:bodyPr/>
          <a:lstStyle/>
          <a:p>
            <a:r>
              <a:rPr lang="ru-RU" sz="3200" b="1" dirty="0"/>
              <a:t>S5 Диуретики и маскирующие </a:t>
            </a:r>
            <a:r>
              <a:rPr lang="ru-RU" sz="3200" b="1" dirty="0" smtClean="0"/>
              <a:t>агенты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1054099"/>
            <a:ext cx="10439400" cy="4999963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Диуретики </a:t>
            </a:r>
            <a:r>
              <a:rPr lang="ru-RU" sz="2800" b="1" i="1" dirty="0"/>
              <a:t>(мочегонные средства) </a:t>
            </a:r>
            <a:r>
              <a:rPr lang="ru-RU" sz="2800" i="1" dirty="0"/>
              <a:t>— лекарственные средства разного химического строения, которые способствуют увеличению образования и выделения мочи. </a:t>
            </a:r>
            <a:endParaRPr lang="ru-RU" sz="2800" i="1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связи с тем что в механизме мочегонного действия большинства препаратов главная роль принадлежит увеличению экскреции из организма солей, лекарственные средства этой группы еще называют </a:t>
            </a:r>
            <a:r>
              <a:rPr lang="ru-RU" sz="2800" b="1" i="1" dirty="0" err="1"/>
              <a:t>салуретиками</a:t>
            </a:r>
            <a:r>
              <a:rPr lang="ru-RU" sz="2800" b="1" i="1" dirty="0"/>
              <a:t> (лат. </a:t>
            </a:r>
            <a:r>
              <a:rPr lang="ru-RU" sz="2800" b="1" i="1" dirty="0" err="1"/>
              <a:t>sal</a:t>
            </a:r>
            <a:r>
              <a:rPr lang="ru-RU" sz="2800" b="1" i="1" dirty="0"/>
              <a:t> — соль)</a:t>
            </a:r>
          </a:p>
        </p:txBody>
      </p:sp>
    </p:spTree>
    <p:extLst>
      <p:ext uri="{BB962C8B-B14F-4D97-AF65-F5344CB8AC3E}">
        <p14:creationId xmlns:p14="http://schemas.microsoft.com/office/powerpoint/2010/main" xmlns="" val="2159437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254000"/>
            <a:ext cx="9058102" cy="711200"/>
          </a:xfrm>
        </p:spPr>
        <p:txBody>
          <a:bodyPr/>
          <a:lstStyle/>
          <a:p>
            <a:r>
              <a:rPr lang="ru-RU" sz="3200" b="1" dirty="0"/>
              <a:t>Маскирующие агенты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447799"/>
            <a:ext cx="11074400" cy="4593563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Маскирующие </a:t>
            </a:r>
            <a:r>
              <a:rPr lang="ru-RU" sz="3200" b="1" i="1" dirty="0"/>
              <a:t>агенты </a:t>
            </a:r>
            <a:r>
              <a:rPr lang="ru-RU" sz="3200" i="1" dirty="0"/>
              <a:t>– препараты, применение которых призвано скрыть употребление запрещенных в спорте субстанций, основным механизмом реализации данной задачи является увеличение скорости экскреции субстанции из организма спортсмена</a:t>
            </a:r>
          </a:p>
        </p:txBody>
      </p:sp>
    </p:spTree>
    <p:extLst>
      <p:ext uri="{BB962C8B-B14F-4D97-AF65-F5344CB8AC3E}">
        <p14:creationId xmlns:p14="http://schemas.microsoft.com/office/powerpoint/2010/main" xmlns="" val="274820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647700"/>
            <a:ext cx="10934700" cy="5393662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Обнаружение в пробе спортсмена в любое время или в соревновательный период, в зависимости от ситуации, любого количества субстанций, разрешенных к применению при соблюдении порогового уровня концентрации</a:t>
            </a:r>
            <a:r>
              <a:rPr lang="ru-RU" sz="2800" dirty="0"/>
              <a:t>, например: </a:t>
            </a:r>
            <a:r>
              <a:rPr lang="ru-RU" sz="2800" dirty="0" err="1"/>
              <a:t>формотерола</a:t>
            </a:r>
            <a:r>
              <a:rPr lang="ru-RU" sz="2800" dirty="0"/>
              <a:t>, </a:t>
            </a:r>
            <a:r>
              <a:rPr lang="ru-RU" sz="2800" dirty="0" err="1"/>
              <a:t>сальбутамола</a:t>
            </a:r>
            <a:r>
              <a:rPr lang="ru-RU" sz="2800" dirty="0"/>
              <a:t>, </a:t>
            </a:r>
            <a:r>
              <a:rPr lang="ru-RU" sz="2800" dirty="0" err="1"/>
              <a:t>катина</a:t>
            </a:r>
            <a:r>
              <a:rPr lang="ru-RU" sz="2800" dirty="0"/>
              <a:t>, эфедрина, </a:t>
            </a:r>
            <a:r>
              <a:rPr lang="ru-RU" sz="2800" dirty="0" err="1"/>
              <a:t>метилэфедрина</a:t>
            </a:r>
            <a:r>
              <a:rPr lang="ru-RU" sz="2800" dirty="0"/>
              <a:t> и псевдоэфедрина, </a:t>
            </a:r>
            <a:r>
              <a:rPr lang="ru-RU" sz="2800" b="1" u="sng" dirty="0"/>
              <a:t>в сочетании с диуретиком или маскирующим агентом, будет считаться неблагоприятным результатом анализа</a:t>
            </a:r>
            <a:r>
              <a:rPr lang="ru-RU" sz="2800" dirty="0"/>
              <a:t>, если только у спортсмена нет одобренного разрешения на терапевтическое использование (ТИ) этой субстанции в дополнение к разрешению на терапевтическое использование диуретика.</a:t>
            </a:r>
          </a:p>
        </p:txBody>
      </p:sp>
    </p:spTree>
    <p:extLst>
      <p:ext uri="{BB962C8B-B14F-4D97-AF65-F5344CB8AC3E}">
        <p14:creationId xmlns:p14="http://schemas.microsoft.com/office/powerpoint/2010/main" xmlns="" val="1423996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" y="2404534"/>
            <a:ext cx="9944100" cy="1646302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3. Субстанции</a:t>
            </a:r>
            <a:r>
              <a:rPr lang="ru-RU" sz="4400" b="1" dirty="0">
                <a:solidFill>
                  <a:schemeClr val="tx1"/>
                </a:solidFill>
              </a:rPr>
              <a:t>, запрещенные в соревновательный период 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8800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11188700" cy="5676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/>
              <a:t>S6 </a:t>
            </a:r>
            <a:r>
              <a:rPr lang="ru-RU" sz="2400" b="1" u="sng" dirty="0"/>
              <a:t>Стимуляторы </a:t>
            </a:r>
            <a:endParaRPr lang="ru-RU" sz="2400" b="1" u="sng" dirty="0" smtClean="0"/>
          </a:p>
          <a:p>
            <a:r>
              <a:rPr lang="ru-RU" sz="2400" dirty="0" smtClean="0"/>
              <a:t>Запрещены </a:t>
            </a:r>
            <a:r>
              <a:rPr lang="ru-RU" sz="2400" dirty="0"/>
              <a:t>все стимуляторы, включая все оптические изомеры, т.е. d- и l-, где это </a:t>
            </a:r>
            <a:r>
              <a:rPr lang="ru-RU" sz="2400" dirty="0" smtClean="0"/>
              <a:t>применимо </a:t>
            </a:r>
          </a:p>
          <a:p>
            <a:pPr marL="0" indent="0">
              <a:buNone/>
            </a:pPr>
            <a:r>
              <a:rPr lang="ru-RU" sz="2400" b="1" u="sng" dirty="0" smtClean="0"/>
              <a:t>S7 </a:t>
            </a:r>
            <a:r>
              <a:rPr lang="ru-RU" sz="2400" b="1" u="sng" dirty="0"/>
              <a:t>Наркотики </a:t>
            </a:r>
            <a:endParaRPr lang="ru-RU" sz="2400" b="1" u="sng" dirty="0" smtClean="0"/>
          </a:p>
          <a:p>
            <a:pPr marL="0" indent="0">
              <a:buNone/>
            </a:pPr>
            <a:r>
              <a:rPr lang="ru-RU" sz="2400" dirty="0" smtClean="0"/>
              <a:t>К </a:t>
            </a:r>
            <a:r>
              <a:rPr lang="ru-RU" sz="2400" dirty="0"/>
              <a:t>этому классу принадлежат субстанции, которые часто встречаются в </a:t>
            </a:r>
            <a:r>
              <a:rPr lang="ru-RU" sz="2400" b="1" dirty="0"/>
              <a:t>препаратах применяемых в амбулаторной практике</a:t>
            </a:r>
            <a:r>
              <a:rPr lang="ru-RU" sz="2400" dirty="0"/>
              <a:t>, а также в практике врача спортивной медицины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1.Седалгин </a:t>
            </a:r>
            <a:r>
              <a:rPr lang="ru-RU" sz="2400" dirty="0"/>
              <a:t>– содержит кодеин и кофеин </a:t>
            </a:r>
            <a:endParaRPr lang="ru-RU" sz="2400" dirty="0" smtClean="0"/>
          </a:p>
          <a:p>
            <a:r>
              <a:rPr lang="ru-RU" sz="2400" dirty="0" smtClean="0"/>
              <a:t>2.Теофедрин </a:t>
            </a:r>
            <a:r>
              <a:rPr lang="ru-RU" sz="2400" dirty="0"/>
              <a:t>– содержит стимулятор ЦНС эфедрин </a:t>
            </a:r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ru-RU" sz="2400" dirty="0"/>
              <a:t>. Бронхолитин – содержит эфедрин </a:t>
            </a:r>
            <a:endParaRPr lang="ru-RU" sz="2400" dirty="0" smtClean="0"/>
          </a:p>
          <a:p>
            <a:r>
              <a:rPr lang="ru-RU" sz="2400" dirty="0" smtClean="0"/>
              <a:t>4.Бронхотон </a:t>
            </a:r>
            <a:r>
              <a:rPr lang="ru-RU" sz="2400" dirty="0"/>
              <a:t>– содержит эфедрин </a:t>
            </a:r>
            <a:endParaRPr lang="ru-RU" sz="2400" dirty="0" smtClean="0"/>
          </a:p>
          <a:p>
            <a:r>
              <a:rPr lang="ru-RU" sz="2400" dirty="0" smtClean="0"/>
              <a:t>5.Бронхоцин </a:t>
            </a:r>
            <a:r>
              <a:rPr lang="ru-RU" sz="2400" dirty="0"/>
              <a:t>– содержит эфедрин</a:t>
            </a:r>
          </a:p>
        </p:txBody>
      </p:sp>
    </p:spTree>
    <p:extLst>
      <p:ext uri="{BB962C8B-B14F-4D97-AF65-F5344CB8AC3E}">
        <p14:creationId xmlns:p14="http://schemas.microsoft.com/office/powerpoint/2010/main" xmlns="" val="350386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5500" y="558799"/>
            <a:ext cx="8448502" cy="5482563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6.Солутан – содержит эфедрин </a:t>
            </a:r>
            <a:endParaRPr lang="ru-RU" sz="2400" dirty="0" smtClean="0"/>
          </a:p>
          <a:p>
            <a:r>
              <a:rPr lang="ru-RU" sz="2400" dirty="0" smtClean="0"/>
              <a:t>7.Солвин </a:t>
            </a:r>
            <a:r>
              <a:rPr lang="ru-RU" sz="2400" dirty="0"/>
              <a:t>плюс –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8.Грипэнд </a:t>
            </a:r>
            <a:r>
              <a:rPr lang="ru-RU" sz="2400" dirty="0"/>
              <a:t>–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9.Далерон </a:t>
            </a:r>
            <a:r>
              <a:rPr lang="ru-RU" sz="2400" dirty="0" err="1"/>
              <a:t>Колд</a:t>
            </a:r>
            <a:r>
              <a:rPr lang="ru-RU" sz="2400" dirty="0"/>
              <a:t> </a:t>
            </a:r>
            <a:r>
              <a:rPr lang="ru-RU" sz="2400" dirty="0" smtClean="0"/>
              <a:t>3 </a:t>
            </a:r>
            <a:r>
              <a:rPr lang="ru-RU" sz="2400" dirty="0"/>
              <a:t>–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10.Ибупром </a:t>
            </a:r>
            <a:r>
              <a:rPr lang="ru-RU" sz="2400" dirty="0"/>
              <a:t>синус –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11.Модафен </a:t>
            </a:r>
            <a:r>
              <a:rPr lang="ru-RU" sz="2400" dirty="0"/>
              <a:t>–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12.Клариназе </a:t>
            </a:r>
            <a:r>
              <a:rPr lang="ru-RU" sz="2400" dirty="0"/>
              <a:t>– 12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13.Супрекс </a:t>
            </a:r>
            <a:r>
              <a:rPr lang="ru-RU" sz="2400" dirty="0"/>
              <a:t>– содержит псевдоэфедрин </a:t>
            </a:r>
            <a:endParaRPr lang="ru-RU" sz="2400" dirty="0" smtClean="0"/>
          </a:p>
          <a:p>
            <a:r>
              <a:rPr lang="ru-RU" sz="2400" dirty="0" smtClean="0"/>
              <a:t>14.Фенотропил </a:t>
            </a:r>
            <a:r>
              <a:rPr lang="ru-RU" sz="2400" dirty="0"/>
              <a:t>– </a:t>
            </a:r>
            <a:r>
              <a:rPr lang="ru-RU" sz="2400" dirty="0" err="1"/>
              <a:t>карфедон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15.Инстенон </a:t>
            </a:r>
            <a:r>
              <a:rPr lang="ru-RU" sz="2400" dirty="0"/>
              <a:t>– </a:t>
            </a:r>
            <a:r>
              <a:rPr lang="ru-RU" sz="2400" dirty="0" err="1"/>
              <a:t>этамиван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16.Ладастен </a:t>
            </a:r>
            <a:r>
              <a:rPr lang="ru-RU" sz="2400" dirty="0"/>
              <a:t>– </a:t>
            </a:r>
            <a:r>
              <a:rPr lang="ru-RU" sz="2400" dirty="0" err="1"/>
              <a:t>бромантан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17.Ринофлуимуцил </a:t>
            </a:r>
            <a:r>
              <a:rPr lang="ru-RU" sz="2400" dirty="0"/>
              <a:t>– </a:t>
            </a:r>
            <a:r>
              <a:rPr lang="ru-RU" sz="2400" dirty="0" err="1"/>
              <a:t>туаминогептан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260172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1003299"/>
            <a:ext cx="9575800" cy="5038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u="sng" dirty="0"/>
              <a:t>S8 </a:t>
            </a:r>
            <a:r>
              <a:rPr lang="ru-RU" sz="3200" b="1" u="sng" dirty="0" err="1"/>
              <a:t>Каннабиноиды</a:t>
            </a:r>
            <a:r>
              <a:rPr lang="ru-RU" sz="3200" b="1" u="sng" dirty="0"/>
              <a:t> </a:t>
            </a:r>
            <a:endParaRPr lang="ru-RU" sz="3200" b="1" u="sng" dirty="0" smtClean="0"/>
          </a:p>
          <a:p>
            <a:pPr marL="0" indent="0">
              <a:buNone/>
            </a:pPr>
            <a:r>
              <a:rPr lang="ru-RU" sz="3200" b="1" u="sng" dirty="0" smtClean="0"/>
              <a:t>Запрещены</a:t>
            </a:r>
            <a:r>
              <a:rPr lang="ru-RU" sz="3200" u="sng" dirty="0"/>
              <a:t>: </a:t>
            </a:r>
            <a:endParaRPr lang="ru-RU" sz="3200" u="sng" dirty="0" smtClean="0"/>
          </a:p>
          <a:p>
            <a:r>
              <a:rPr lang="ru-RU" sz="3200" b="1" dirty="0" smtClean="0"/>
              <a:t>природные</a:t>
            </a:r>
            <a:r>
              <a:rPr lang="ru-RU" sz="3200" dirty="0"/>
              <a:t>, например, </a:t>
            </a:r>
            <a:r>
              <a:rPr lang="ru-RU" sz="3200" dirty="0" err="1"/>
              <a:t>каннабис</a:t>
            </a:r>
            <a:r>
              <a:rPr lang="ru-RU" sz="3200" dirty="0"/>
              <a:t>, гашиш и марихуана, </a:t>
            </a:r>
            <a:endParaRPr lang="ru-RU" sz="3200" dirty="0" smtClean="0"/>
          </a:p>
          <a:p>
            <a:r>
              <a:rPr lang="ru-RU" sz="3200" dirty="0" smtClean="0"/>
              <a:t>или </a:t>
            </a:r>
            <a:r>
              <a:rPr lang="ru-RU" sz="3200" b="1" dirty="0" smtClean="0"/>
              <a:t>синтетические </a:t>
            </a:r>
            <a:r>
              <a:rPr lang="ru-RU" sz="3200" dirty="0" smtClean="0"/>
              <a:t>дельта-9-тетрагидроканнабинол </a:t>
            </a:r>
            <a:r>
              <a:rPr lang="ru-RU" sz="3200" dirty="0"/>
              <a:t>(ТНС). </a:t>
            </a:r>
            <a:r>
              <a:rPr lang="ru-RU" sz="3200" dirty="0" err="1"/>
              <a:t>Каннабимиметики</a:t>
            </a:r>
            <a:r>
              <a:rPr lang="ru-RU" sz="3200" dirty="0"/>
              <a:t>, например, </a:t>
            </a:r>
            <a:r>
              <a:rPr lang="ru-RU" sz="3200" dirty="0" err="1"/>
              <a:t>ˮSpice</a:t>
            </a:r>
            <a:r>
              <a:rPr lang="ru-RU" sz="3200" dirty="0"/>
              <a:t>“, JVM-I-018, JVMH-073, HU-210.</a:t>
            </a:r>
          </a:p>
        </p:txBody>
      </p:sp>
    </p:spTree>
    <p:extLst>
      <p:ext uri="{BB962C8B-B14F-4D97-AF65-F5344CB8AC3E}">
        <p14:creationId xmlns:p14="http://schemas.microsoft.com/office/powerpoint/2010/main" xmlns="" val="3187492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711199"/>
            <a:ext cx="10591800" cy="533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S9 </a:t>
            </a:r>
            <a:r>
              <a:rPr lang="ru-RU" sz="2800" b="1" u="sng" dirty="0" err="1"/>
              <a:t>Глюкокортикоиды</a:t>
            </a:r>
            <a:r>
              <a:rPr lang="ru-RU" sz="2800" b="1" u="sng" dirty="0"/>
              <a:t>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современной спортивной медицине препараты </a:t>
            </a:r>
            <a:r>
              <a:rPr lang="ru-RU" sz="2800" dirty="0" err="1"/>
              <a:t>глюкокортикоидов</a:t>
            </a:r>
            <a:r>
              <a:rPr lang="ru-RU" sz="2800" dirty="0"/>
              <a:t> нашли применение в качестве мощного </a:t>
            </a:r>
            <a:r>
              <a:rPr lang="ru-RU" sz="2800" b="1" dirty="0"/>
              <a:t>противовоспалительного средства для лечения острых и хронических травм мягких тканей и суставов. </a:t>
            </a:r>
            <a:endParaRPr lang="ru-RU" sz="2800" b="1" dirty="0" smtClean="0"/>
          </a:p>
          <a:p>
            <a:r>
              <a:rPr lang="ru-RU" sz="2800" dirty="0" smtClean="0"/>
              <a:t>Применяется </a:t>
            </a:r>
            <a:r>
              <a:rPr lang="ru-RU" sz="2800" dirty="0"/>
              <a:t>как общая и местная, так и очаговая терапия — введение препарата непосредственно в сустав или околосуставные ткани.</a:t>
            </a:r>
          </a:p>
        </p:txBody>
      </p:sp>
    </p:spTree>
    <p:extLst>
      <p:ext uri="{BB962C8B-B14F-4D97-AF65-F5344CB8AC3E}">
        <p14:creationId xmlns:p14="http://schemas.microsoft.com/office/powerpoint/2010/main" xmlns="" val="204852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660399"/>
            <a:ext cx="11506200" cy="5380963"/>
          </a:xfrm>
        </p:spPr>
        <p:txBody>
          <a:bodyPr>
            <a:normAutofit/>
          </a:bodyPr>
          <a:lstStyle/>
          <a:p>
            <a:r>
              <a:rPr lang="ru-RU" sz="3200" dirty="0"/>
              <a:t>Но следует учитывать, что </a:t>
            </a:r>
            <a:r>
              <a:rPr lang="ru-RU" sz="3200" b="1" u="sng" dirty="0"/>
              <a:t>любые </a:t>
            </a:r>
            <a:r>
              <a:rPr lang="ru-RU" sz="3200" b="1" u="sng" dirty="0" err="1"/>
              <a:t>глюкокортикоиды</a:t>
            </a:r>
            <a:r>
              <a:rPr lang="ru-RU" sz="3200" b="1" u="sng" dirty="0"/>
              <a:t> попадают в категорию запрещенных субстанций, если применяются орально, внутривенно, внутримышечно или ректально. </a:t>
            </a:r>
            <a:endParaRPr lang="ru-RU" sz="3200" b="1" u="sng" dirty="0" smtClean="0"/>
          </a:p>
          <a:p>
            <a:r>
              <a:rPr lang="ru-RU" sz="3200" b="1" u="sng" dirty="0" smtClean="0"/>
              <a:t>Препараты </a:t>
            </a:r>
            <a:r>
              <a:rPr lang="ru-RU" sz="3200" b="1" u="sng" dirty="0"/>
              <a:t>местного применения </a:t>
            </a:r>
            <a:r>
              <a:rPr lang="ru-RU" sz="3200" dirty="0"/>
              <a:t>при дерматологических (включая ионтофорез, </a:t>
            </a:r>
            <a:r>
              <a:rPr lang="ru-RU" sz="3200" dirty="0" err="1"/>
              <a:t>фонофорез</a:t>
            </a:r>
            <a:r>
              <a:rPr lang="ru-RU" sz="3200" dirty="0"/>
              <a:t>), ушных, назальных, офтальмологических, десенных, анальных нарушениях и нарушениях в полости рта </a:t>
            </a:r>
            <a:r>
              <a:rPr lang="ru-RU" sz="3200" b="1" u="sng" dirty="0"/>
              <a:t>не запрещены и не требуют никакой формы разрешения на терапевтическое использование. </a:t>
            </a:r>
          </a:p>
        </p:txBody>
      </p:sp>
    </p:spTree>
    <p:extLst>
      <p:ext uri="{BB962C8B-B14F-4D97-AF65-F5344CB8AC3E}">
        <p14:creationId xmlns:p14="http://schemas.microsoft.com/office/powerpoint/2010/main" xmlns="" val="72073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74699"/>
            <a:ext cx="10701866" cy="5266663"/>
          </a:xfrm>
        </p:spPr>
        <p:txBody>
          <a:bodyPr>
            <a:noAutofit/>
          </a:bodyPr>
          <a:lstStyle/>
          <a:p>
            <a:r>
              <a:rPr lang="ru-RU" sz="2800" b="1" u="sng" dirty="0"/>
              <a:t>Список запрещенных субстанций и методов (Список)</a:t>
            </a:r>
            <a:r>
              <a:rPr lang="ru-RU" sz="2800" dirty="0"/>
              <a:t> имеет структуру, в которой выделяются определенные группы.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В </a:t>
            </a:r>
            <a:r>
              <a:rPr lang="ru-RU" sz="2800" dirty="0"/>
              <a:t>первую очередь, стоит выделить </a:t>
            </a:r>
            <a:r>
              <a:rPr lang="ru-RU" sz="2800" b="1" u="sng" dirty="0"/>
              <a:t>три основные группы</a:t>
            </a:r>
            <a:r>
              <a:rPr lang="ru-RU" sz="2800" dirty="0"/>
              <a:t>, которые </a:t>
            </a:r>
            <a:r>
              <a:rPr lang="ru-RU" sz="2800" dirty="0" smtClean="0"/>
              <a:t>выделяются </a:t>
            </a:r>
            <a:r>
              <a:rPr lang="ru-RU" sz="2800" dirty="0"/>
              <a:t>в Списке: </a:t>
            </a:r>
            <a:endParaRPr lang="ru-RU" sz="2800" dirty="0" smtClean="0"/>
          </a:p>
          <a:p>
            <a:r>
              <a:rPr lang="ru-RU" sz="2800" dirty="0" smtClean="0"/>
              <a:t>субстанции </a:t>
            </a:r>
            <a:r>
              <a:rPr lang="ru-RU" sz="2800" dirty="0"/>
              <a:t>и методы, запрещенные постоянно (как в соревновательный, так и во </a:t>
            </a:r>
            <a:r>
              <a:rPr lang="ru-RU" sz="2800" dirty="0" smtClean="0"/>
              <a:t>вне соревновательный </a:t>
            </a:r>
            <a:r>
              <a:rPr lang="ru-RU" sz="2800" dirty="0"/>
              <a:t>период); </a:t>
            </a:r>
            <a:endParaRPr lang="ru-RU" sz="2800" dirty="0" smtClean="0"/>
          </a:p>
          <a:p>
            <a:r>
              <a:rPr lang="ru-RU" sz="2800" dirty="0" smtClean="0"/>
              <a:t>субстанции </a:t>
            </a:r>
            <a:r>
              <a:rPr lang="ru-RU" sz="2800" dirty="0"/>
              <a:t>и методы, запрещенные в соревновательный период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субстанции, запрещенные в отдельных видах спорта.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241295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952566" cy="1992311"/>
          </a:xfrm>
        </p:spPr>
        <p:txBody>
          <a:bodyPr/>
          <a:lstStyle/>
          <a:p>
            <a:pPr lvl="0">
              <a:buClr>
                <a:srgbClr val="90C226"/>
              </a:buClr>
            </a:pP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4.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Список запрещенных методов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9823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00" y="254000"/>
            <a:ext cx="9108902" cy="660400"/>
          </a:xfrm>
        </p:spPr>
        <p:txBody>
          <a:bodyPr/>
          <a:lstStyle/>
          <a:p>
            <a:r>
              <a:rPr lang="ru-RU" b="1" dirty="0"/>
              <a:t>Запрещенные методы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1295399"/>
            <a:ext cx="10807700" cy="474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На </a:t>
            </a:r>
            <a:r>
              <a:rPr lang="ru-RU" sz="3200" dirty="0"/>
              <a:t>сегодняшний день существуют следующие группы запрещённых методов</a:t>
            </a:r>
            <a:r>
              <a:rPr lang="ru-RU" sz="3200" dirty="0" smtClean="0"/>
              <a:t>:</a:t>
            </a:r>
          </a:p>
          <a:p>
            <a:r>
              <a:rPr lang="ru-RU" sz="3200" b="1" dirty="0" smtClean="0"/>
              <a:t>Манипуляции </a:t>
            </a:r>
            <a:r>
              <a:rPr lang="ru-RU" sz="3200" b="1" dirty="0"/>
              <a:t>с кровью и ее компонентами (М1); </a:t>
            </a:r>
            <a:endParaRPr lang="ru-RU" sz="3200" b="1" dirty="0" smtClean="0"/>
          </a:p>
          <a:p>
            <a:r>
              <a:rPr lang="ru-RU" sz="3200" b="1" dirty="0" smtClean="0"/>
              <a:t>Химические </a:t>
            </a:r>
            <a:r>
              <a:rPr lang="ru-RU" sz="3200" b="1" dirty="0"/>
              <a:t>и физические манипуляции (М2); </a:t>
            </a:r>
            <a:endParaRPr lang="ru-RU" sz="3200" b="1" dirty="0" smtClean="0"/>
          </a:p>
          <a:p>
            <a:r>
              <a:rPr lang="ru-RU" sz="3200" b="1" dirty="0" smtClean="0"/>
              <a:t>Генный </a:t>
            </a:r>
            <a:r>
              <a:rPr lang="ru-RU" sz="3200" b="1" dirty="0"/>
              <a:t>допинг (М3). </a:t>
            </a:r>
          </a:p>
        </p:txBody>
      </p:sp>
    </p:spTree>
    <p:extLst>
      <p:ext uri="{BB962C8B-B14F-4D97-AF65-F5344CB8AC3E}">
        <p14:creationId xmlns:p14="http://schemas.microsoft.com/office/powerpoint/2010/main" xmlns="" val="38927128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279400"/>
            <a:ext cx="9283700" cy="647700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Манипуляции с кровью (Кровяной допинг) (М1)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181099"/>
            <a:ext cx="11214100" cy="4860263"/>
          </a:xfrm>
        </p:spPr>
        <p:txBody>
          <a:bodyPr>
            <a:noAutofit/>
          </a:bodyPr>
          <a:lstStyle/>
          <a:p>
            <a:r>
              <a:rPr lang="ru-RU" sz="2800" b="1" i="1" dirty="0"/>
              <a:t>Кровяной допинг </a:t>
            </a:r>
            <a:r>
              <a:rPr lang="ru-RU" sz="2800" i="1" dirty="0"/>
              <a:t>– это применение крови, или продуктов на ее основе с целью увеличения количества эритроцитов в организме. </a:t>
            </a:r>
            <a:endParaRPr lang="ru-RU" sz="2800" i="1" dirty="0" smtClean="0"/>
          </a:p>
          <a:p>
            <a:r>
              <a:rPr lang="ru-RU" sz="2800" dirty="0" smtClean="0"/>
              <a:t>При </a:t>
            </a:r>
            <a:r>
              <a:rPr lang="ru-RU" sz="2800" dirty="0"/>
              <a:t>этом </a:t>
            </a:r>
            <a:r>
              <a:rPr lang="ru-RU" sz="2800" b="1" u="sng" dirty="0"/>
              <a:t>растет объем кислорода поступающего в мышцы и, соответственно, повышается выносливость. </a:t>
            </a:r>
            <a:endParaRPr lang="ru-RU" sz="2800" b="1" u="sng" dirty="0" smtClean="0"/>
          </a:p>
          <a:p>
            <a:r>
              <a:rPr lang="ru-RU" sz="2800" dirty="0" smtClean="0"/>
              <a:t>Для </a:t>
            </a:r>
            <a:r>
              <a:rPr lang="ru-RU" sz="2800" dirty="0"/>
              <a:t>этих целей </a:t>
            </a:r>
            <a:r>
              <a:rPr lang="ru-RU" sz="2800" b="1" u="sng" dirty="0"/>
              <a:t>используется кровь, ранее взятая у этого спортсмена или у другого человека.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медицине красные кровяные клетки применяются при лечении тяжелых форм анемии или при значительных кровопотерях после хирургических операций или в результате травм. </a:t>
            </a:r>
          </a:p>
        </p:txBody>
      </p:sp>
    </p:spTree>
    <p:extLst>
      <p:ext uri="{BB962C8B-B14F-4D97-AF65-F5344CB8AC3E}">
        <p14:creationId xmlns:p14="http://schemas.microsoft.com/office/powerpoint/2010/main" xmlns="" val="9308967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939799"/>
            <a:ext cx="10985500" cy="5101563"/>
          </a:xfrm>
        </p:spPr>
        <p:txBody>
          <a:bodyPr/>
          <a:lstStyle/>
          <a:p>
            <a:r>
              <a:rPr lang="ru-RU" sz="2800" b="1" u="sng" dirty="0"/>
              <a:t>Искусственно повышенный объем переносимого по организму кислорода улучшает физические кондиции спортсменов</a:t>
            </a:r>
            <a:r>
              <a:rPr lang="ru-RU" sz="2800" dirty="0"/>
              <a:t> и поэтому дает несправедливое преимущество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r>
              <a:rPr lang="ru-RU" sz="2800" dirty="0" smtClean="0"/>
              <a:t>Кровяной </a:t>
            </a:r>
            <a:r>
              <a:rPr lang="ru-RU" sz="2800" dirty="0"/>
              <a:t>допинг в основном применяется </a:t>
            </a:r>
            <a:r>
              <a:rPr lang="ru-RU" sz="2800" b="1" u="sng" dirty="0"/>
              <a:t>в тех видах спорта</a:t>
            </a:r>
            <a:r>
              <a:rPr lang="ru-RU" sz="2800" dirty="0"/>
              <a:t>, где на первый план выходит </a:t>
            </a:r>
            <a:r>
              <a:rPr lang="ru-RU" sz="2800" b="1" dirty="0"/>
              <a:t>выносливость </a:t>
            </a:r>
            <a:r>
              <a:rPr lang="ru-RU" sz="2800" dirty="0"/>
              <a:t>– в беге на средние и длинные дистанции, велоспорте и лыжных гонках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20137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304800"/>
            <a:ext cx="9448800" cy="723900"/>
          </a:xfrm>
        </p:spPr>
        <p:txBody>
          <a:bodyPr>
            <a:noAutofit/>
          </a:bodyPr>
          <a:lstStyle/>
          <a:p>
            <a:r>
              <a:rPr lang="ru-RU" sz="3200" b="1" dirty="0"/>
              <a:t>Химические и физические манипуляции (М2)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300" y="1231900"/>
            <a:ext cx="11645900" cy="5283199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Что </a:t>
            </a:r>
            <a:r>
              <a:rPr lang="ru-RU" sz="2800" dirty="0"/>
              <a:t>подразумевается под химическими и физическими манипуляциями с мочой и другими отобранными пробами (кровь). </a:t>
            </a:r>
            <a:endParaRPr lang="ru-RU" sz="2800" dirty="0" smtClean="0"/>
          </a:p>
          <a:p>
            <a:r>
              <a:rPr lang="ru-RU" sz="2800" b="1" i="1" dirty="0" smtClean="0"/>
              <a:t>Химические </a:t>
            </a:r>
            <a:r>
              <a:rPr lang="ru-RU" sz="2800" b="1" i="1" dirty="0"/>
              <a:t>и физические манипуляции </a:t>
            </a:r>
            <a:r>
              <a:rPr lang="ru-RU" sz="2800" i="1" dirty="0"/>
              <a:t>– это использование субстанций или методов с целью изменить состав мочи, крови или заменить ее пробу.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b="1" u="sng" dirty="0" smtClean="0"/>
              <a:t>К </a:t>
            </a:r>
            <a:r>
              <a:rPr lang="ru-RU" sz="2800" b="1" u="sng" dirty="0"/>
              <a:t>числу запрещенных практик относятся: </a:t>
            </a:r>
            <a:endParaRPr lang="ru-RU" sz="2800" b="1" u="sng" dirty="0" smtClean="0"/>
          </a:p>
          <a:p>
            <a:r>
              <a:rPr lang="ru-RU" sz="2800" dirty="0" smtClean="0"/>
              <a:t>катетеризация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smtClean="0"/>
              <a:t>замена </a:t>
            </a:r>
            <a:r>
              <a:rPr lang="ru-RU" sz="2800" dirty="0"/>
              <a:t>мочи или фальсификация пробы; </a:t>
            </a:r>
          </a:p>
          <a:p>
            <a:r>
              <a:rPr lang="ru-RU" sz="2800" dirty="0" smtClean="0"/>
              <a:t>введение </a:t>
            </a:r>
            <a:r>
              <a:rPr lang="ru-RU" sz="2800" dirty="0" err="1"/>
              <a:t>протеазных</a:t>
            </a:r>
            <a:r>
              <a:rPr lang="ru-RU" sz="2800" dirty="0"/>
              <a:t> ферментов; </a:t>
            </a:r>
            <a:endParaRPr lang="ru-RU" sz="2800" dirty="0" smtClean="0"/>
          </a:p>
          <a:p>
            <a:r>
              <a:rPr lang="ru-RU" sz="2800" dirty="0" smtClean="0"/>
              <a:t>применение </a:t>
            </a:r>
            <a:r>
              <a:rPr lang="ru-RU" sz="2800" dirty="0"/>
              <a:t>внутривенных </a:t>
            </a:r>
            <a:r>
              <a:rPr lang="ru-RU" sz="2800" dirty="0" err="1"/>
              <a:t>инфузий</a:t>
            </a:r>
            <a:r>
              <a:rPr lang="ru-RU" sz="2800" dirty="0"/>
              <a:t> или инъекций в объеме более 100 мл в течении 12 часов.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545709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42900"/>
            <a:ext cx="9045402" cy="711200"/>
          </a:xfrm>
        </p:spPr>
        <p:txBody>
          <a:bodyPr/>
          <a:lstStyle/>
          <a:p>
            <a:r>
              <a:rPr lang="ru-RU" sz="3200" b="1" dirty="0"/>
              <a:t>Генный допинг (М3)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320799"/>
            <a:ext cx="10922000" cy="47205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 </a:t>
            </a:r>
            <a:r>
              <a:rPr lang="ru-RU" sz="2800" dirty="0"/>
              <a:t>данному методу относится </a:t>
            </a:r>
            <a:r>
              <a:rPr lang="ru-RU" sz="2800" i="1" dirty="0"/>
              <a:t>перенос полимеров нуклеиновых кислот или аналогов нуклеиновых кислот, а также использование нормальных или модифицированных клеток. </a:t>
            </a:r>
            <a:endParaRPr lang="ru-RU" sz="2800" i="1" dirty="0" smtClean="0"/>
          </a:p>
          <a:p>
            <a:r>
              <a:rPr lang="ru-RU" sz="2800" b="1" dirty="0" smtClean="0"/>
              <a:t>Генный </a:t>
            </a:r>
            <a:r>
              <a:rPr lang="ru-RU" sz="2800" b="1" dirty="0"/>
              <a:t>допинг гораздо опаснее любых </a:t>
            </a:r>
            <a:r>
              <a:rPr lang="ru-RU" sz="2800" b="1" dirty="0" smtClean="0"/>
              <a:t>анаболиков!!! </a:t>
            </a:r>
          </a:p>
          <a:p>
            <a:r>
              <a:rPr lang="ru-RU" sz="2800" dirty="0" smtClean="0"/>
              <a:t>Во </a:t>
            </a:r>
            <a:r>
              <a:rPr lang="ru-RU" sz="2800" dirty="0"/>
              <a:t>Франции клинические </a:t>
            </a:r>
            <a:r>
              <a:rPr lang="ru-RU" sz="2800" b="1" u="sng" dirty="0"/>
              <a:t>испытания генной терапии </a:t>
            </a:r>
            <a:r>
              <a:rPr lang="ru-RU" sz="2800" dirty="0"/>
              <a:t>препаратом </a:t>
            </a:r>
            <a:r>
              <a:rPr lang="ru-RU" sz="2800" b="1" u="sng" dirty="0" err="1"/>
              <a:t>репоксиген</a:t>
            </a:r>
            <a:r>
              <a:rPr lang="ru-RU" sz="2800" b="1" u="sng" dirty="0"/>
              <a:t> </a:t>
            </a:r>
            <a:r>
              <a:rPr lang="ru-RU" sz="2800" dirty="0"/>
              <a:t>на основе известного в генной инженерии аденовирусного вектора, несущего ген гормона </a:t>
            </a:r>
            <a:r>
              <a:rPr lang="ru-RU" sz="2800" dirty="0" err="1"/>
              <a:t>эритропоэтина</a:t>
            </a:r>
            <a:r>
              <a:rPr lang="ru-RU" sz="2800" dirty="0"/>
              <a:t>, хоть и позволили излечить саму болезнь, однако у ряда пациентов </a:t>
            </a:r>
            <a:r>
              <a:rPr lang="ru-RU" sz="2800" b="1" dirty="0"/>
              <a:t>развился рак </a:t>
            </a:r>
            <a:r>
              <a:rPr lang="ru-RU" sz="2800" b="1" dirty="0" smtClean="0"/>
              <a:t>крови!!!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579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234" y="685801"/>
            <a:ext cx="10701866" cy="535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Для удобства в навигации, в Списке предусмотрены следующие буквенные обозначения для субстанций и методов, в него включенных: </a:t>
            </a:r>
            <a:endParaRPr lang="ru-RU" sz="2800" dirty="0" smtClean="0"/>
          </a:p>
          <a:p>
            <a:r>
              <a:rPr lang="ru-RU" sz="2800" b="1" u="sng" dirty="0" smtClean="0"/>
              <a:t>S </a:t>
            </a:r>
            <a:r>
              <a:rPr lang="ru-RU" sz="2800" b="1" u="sng" dirty="0"/>
              <a:t>– субстанции </a:t>
            </a:r>
            <a:r>
              <a:rPr lang="ru-RU" sz="2800" dirty="0"/>
              <a:t>(например S8. </a:t>
            </a:r>
            <a:r>
              <a:rPr lang="ru-RU" sz="2800" dirty="0" err="1"/>
              <a:t>Каннабиноиды</a:t>
            </a:r>
            <a:r>
              <a:rPr lang="ru-RU" sz="2800" dirty="0"/>
              <a:t>); </a:t>
            </a:r>
            <a:endParaRPr lang="ru-RU" sz="2800" dirty="0" smtClean="0"/>
          </a:p>
          <a:p>
            <a:r>
              <a:rPr lang="ru-RU" sz="2800" b="1" u="sng" dirty="0" smtClean="0"/>
              <a:t>M </a:t>
            </a:r>
            <a:r>
              <a:rPr lang="ru-RU" sz="2800" b="1" u="sng" dirty="0"/>
              <a:t>– методы </a:t>
            </a:r>
            <a:r>
              <a:rPr lang="ru-RU" sz="2800" dirty="0"/>
              <a:t>(например M1. Манипуляции с кровью и ее компонентами); </a:t>
            </a:r>
            <a:endParaRPr lang="ru-RU" sz="2800" dirty="0" smtClean="0"/>
          </a:p>
          <a:p>
            <a:r>
              <a:rPr lang="ru-RU" sz="2800" b="1" u="sng" dirty="0" smtClean="0"/>
              <a:t>P </a:t>
            </a:r>
            <a:r>
              <a:rPr lang="ru-RU" sz="2800" b="1" u="sng" dirty="0"/>
              <a:t>– Субстанции</a:t>
            </a:r>
            <a:r>
              <a:rPr lang="ru-RU" sz="2800" dirty="0"/>
              <a:t>, запрещенные в отдельных видах спорта (например P2. Бета-блокаторы). </a:t>
            </a:r>
          </a:p>
        </p:txBody>
      </p:sp>
    </p:spTree>
    <p:extLst>
      <p:ext uri="{BB962C8B-B14F-4D97-AF65-F5344CB8AC3E}">
        <p14:creationId xmlns:p14="http://schemas.microsoft.com/office/powerpoint/2010/main" xmlns="" val="270739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165100"/>
            <a:ext cx="9058102" cy="6477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Процесс пересмотра списка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812801"/>
            <a:ext cx="11811000" cy="5228562"/>
          </a:xfrm>
        </p:spPr>
        <p:txBody>
          <a:bodyPr>
            <a:noAutofit/>
          </a:bodyPr>
          <a:lstStyle/>
          <a:p>
            <a:r>
              <a:rPr lang="ru-RU" sz="2400" dirty="0"/>
              <a:t>ВАДА периодически, как </a:t>
            </a:r>
            <a:r>
              <a:rPr lang="ru-RU" sz="2400" b="1" u="sng" dirty="0"/>
              <a:t>минимум раз в год</a:t>
            </a:r>
            <a:r>
              <a:rPr lang="ru-RU" sz="2400" dirty="0"/>
              <a:t>, обновляет данный Список. </a:t>
            </a:r>
            <a:endParaRPr lang="ru-RU" sz="2400" dirty="0" smtClean="0"/>
          </a:p>
          <a:p>
            <a:r>
              <a:rPr lang="ru-RU" sz="2400" dirty="0" smtClean="0"/>
              <a:t>Обновленный </a:t>
            </a:r>
            <a:r>
              <a:rPr lang="ru-RU" sz="2400" dirty="0"/>
              <a:t>Список, как правило, </a:t>
            </a:r>
            <a:r>
              <a:rPr lang="ru-RU" sz="2400" b="1" u="sng" dirty="0"/>
              <a:t>вступает в силу ежегодно с 1 января </a:t>
            </a:r>
            <a:r>
              <a:rPr lang="ru-RU" sz="2400" dirty="0"/>
              <a:t>и является доступным накануне за несколько месяцев на сайте ВАДА и НАДА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b="1" dirty="0" smtClean="0"/>
              <a:t>Критерии </a:t>
            </a:r>
            <a:r>
              <a:rPr lang="ru-RU" sz="2400" b="1" dirty="0"/>
              <a:t>включения субстанций и методов в Список.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Субстанция </a:t>
            </a:r>
            <a:r>
              <a:rPr lang="ru-RU" sz="2400" dirty="0"/>
              <a:t>или метод включаются в Список, если отвечают двум из трех следующих критериев: </a:t>
            </a:r>
            <a:endParaRPr lang="ru-RU" sz="2400" dirty="0" smtClean="0"/>
          </a:p>
          <a:p>
            <a:r>
              <a:rPr lang="ru-RU" sz="2800" b="1" dirty="0" smtClean="0"/>
              <a:t>субстанция </a:t>
            </a:r>
            <a:r>
              <a:rPr lang="ru-RU" sz="2800" b="1" dirty="0"/>
              <a:t>или метод способен улучшить спортивный результат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использование </a:t>
            </a:r>
            <a:r>
              <a:rPr lang="ru-RU" sz="2800" b="1" dirty="0"/>
              <a:t>субстанции или метода представляет реальный или потенциальный риск для здоровья спортсмена; </a:t>
            </a:r>
            <a:endParaRPr lang="ru-RU" sz="2800" b="1" dirty="0" smtClean="0"/>
          </a:p>
          <a:p>
            <a:r>
              <a:rPr lang="ru-RU" sz="2800" b="1" dirty="0" smtClean="0"/>
              <a:t>использование </a:t>
            </a:r>
            <a:r>
              <a:rPr lang="ru-RU" sz="2800" b="1" dirty="0"/>
              <a:t>субстанции или метода противоречит духу спорта.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4095196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520701"/>
            <a:ext cx="10731500" cy="5520662"/>
          </a:xfrm>
        </p:spPr>
        <p:txBody>
          <a:bodyPr>
            <a:noAutofit/>
          </a:bodyPr>
          <a:lstStyle/>
          <a:p>
            <a:r>
              <a:rPr lang="ru-RU" sz="3200" dirty="0"/>
              <a:t>Вопросом пересмотра списка занимается </a:t>
            </a:r>
            <a:r>
              <a:rPr lang="ru-RU" sz="3200" b="1" u="sng" dirty="0"/>
              <a:t>специальный комитет ВАДА по пересмотру Списка (Комитет), </a:t>
            </a:r>
            <a:r>
              <a:rPr lang="ru-RU" sz="3200" dirty="0"/>
              <a:t>в который входят квалифицированные специалисты из различных областей, сопряженных со спецификой формирования списка (врачи, ученые и т.п.). </a:t>
            </a:r>
            <a:endParaRPr lang="ru-RU" sz="3200" dirty="0" smtClean="0"/>
          </a:p>
          <a:p>
            <a:r>
              <a:rPr lang="ru-RU" sz="3200" b="1" u="sng" dirty="0" smtClean="0"/>
              <a:t>Комитет </a:t>
            </a:r>
            <a:r>
              <a:rPr lang="ru-RU" sz="3200" b="1" u="sng" dirty="0"/>
              <a:t>заседает 3 раза в год </a:t>
            </a:r>
            <a:r>
              <a:rPr lang="ru-RU" sz="3200" dirty="0"/>
              <a:t>(как правило, в январе, апреле и сентябре). </a:t>
            </a:r>
            <a:endParaRPr lang="ru-RU" sz="3200" dirty="0" smtClean="0"/>
          </a:p>
          <a:p>
            <a:r>
              <a:rPr lang="ru-RU" sz="3200" dirty="0" smtClean="0"/>
              <a:t>Процесс </a:t>
            </a:r>
            <a:r>
              <a:rPr lang="ru-RU" sz="3200" dirty="0"/>
              <a:t>пересмотра списка цикличен и повторяется ежегодно. </a:t>
            </a:r>
          </a:p>
        </p:txBody>
      </p:sp>
    </p:spTree>
    <p:extLst>
      <p:ext uri="{BB962C8B-B14F-4D97-AF65-F5344CB8AC3E}">
        <p14:creationId xmlns:p14="http://schemas.microsoft.com/office/powerpoint/2010/main" xmlns="" val="171392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495299"/>
            <a:ext cx="11137900" cy="554606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На первом </a:t>
            </a:r>
            <a:r>
              <a:rPr lang="ru-RU" sz="2800" dirty="0"/>
              <a:t>заседании Комитет </a:t>
            </a:r>
            <a:r>
              <a:rPr lang="ru-RU" sz="2800" b="1" u="sng" dirty="0"/>
              <a:t>анализирует новые комментарии и предложения</a:t>
            </a:r>
            <a:r>
              <a:rPr lang="ru-RU" sz="2800" dirty="0"/>
              <a:t> заинтересованных сторон по изменениям в текущий список (например, включение нового класса субстанций или методов, изменения в программу мониторинга, изменение определений, исключение или изменение классификации каких-либо субстанций или методов и т.п.).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период </a:t>
            </a:r>
            <a:r>
              <a:rPr lang="ru-RU" sz="2800" b="1" u="sng" dirty="0"/>
              <a:t>между первым и вторым </a:t>
            </a:r>
            <a:r>
              <a:rPr lang="ru-RU" sz="2800" dirty="0"/>
              <a:t>заседанием, как правило, </a:t>
            </a:r>
            <a:r>
              <a:rPr lang="ru-RU" sz="2800" b="1" u="sng" dirty="0"/>
              <a:t>собирается дополнительная информация </a:t>
            </a:r>
            <a:r>
              <a:rPr lang="ru-RU" sz="2800" dirty="0"/>
              <a:t>из научной литературы, данных, предоставляемых специалистами, а также проводятся научные исследования.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107832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300" y="812800"/>
            <a:ext cx="9956800" cy="5499099"/>
          </a:xfrm>
        </p:spPr>
        <p:txBody>
          <a:bodyPr>
            <a:normAutofit/>
          </a:bodyPr>
          <a:lstStyle/>
          <a:p>
            <a:r>
              <a:rPr lang="ru-RU" sz="3200" dirty="0"/>
              <a:t>В результате второго заседания Комитета </a:t>
            </a:r>
            <a:r>
              <a:rPr lang="ru-RU" sz="3200" b="1" u="sng" dirty="0"/>
              <a:t>закрепляется полученная информация и подготавливается проект Списка, </a:t>
            </a:r>
            <a:r>
              <a:rPr lang="ru-RU" sz="3200" dirty="0"/>
              <a:t>которые направляется заинтересованным сторонам для последующего рассмотрения и внесения дополнительных комментариев. </a:t>
            </a:r>
          </a:p>
        </p:txBody>
      </p:sp>
    </p:spTree>
    <p:extLst>
      <p:ext uri="{BB962C8B-B14F-4D97-AF65-F5344CB8AC3E}">
        <p14:creationId xmlns:p14="http://schemas.microsoft.com/office/powerpoint/2010/main" xmlns="" val="179669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444499"/>
            <a:ext cx="10883900" cy="5596863"/>
          </a:xfrm>
        </p:spPr>
        <p:txBody>
          <a:bodyPr>
            <a:noAutofit/>
          </a:bodyPr>
          <a:lstStyle/>
          <a:p>
            <a:r>
              <a:rPr lang="ru-RU" sz="2800" b="1" u="sng" dirty="0"/>
              <a:t>В результате итогового третьего </a:t>
            </a:r>
            <a:r>
              <a:rPr lang="ru-RU" sz="2800" dirty="0"/>
              <a:t>заседания Комитета </a:t>
            </a:r>
            <a:r>
              <a:rPr lang="ru-RU" sz="2800" b="1" u="sng" dirty="0"/>
              <a:t>утверждает проект Списка</a:t>
            </a:r>
            <a:r>
              <a:rPr lang="ru-RU" sz="2800" dirty="0"/>
              <a:t>, с учетом комментариев и правок заинтересованных сторон, после чего </a:t>
            </a:r>
            <a:r>
              <a:rPr lang="ru-RU" sz="2800" b="1" u="sng" dirty="0"/>
              <a:t>представляет его Комитету ВАДА</a:t>
            </a:r>
            <a:r>
              <a:rPr lang="ru-RU" sz="2800" dirty="0"/>
              <a:t> по вопросам здоровья, медицины и науки, который, в свою очередь, </a:t>
            </a:r>
            <a:r>
              <a:rPr lang="ru-RU" sz="2800" b="1" u="sng" dirty="0"/>
              <a:t>представляет свои заключительные рекомендации</a:t>
            </a:r>
            <a:r>
              <a:rPr lang="ru-RU" sz="2800" dirty="0"/>
              <a:t> для рассмотрения на ежегодном сентябрьском заседании Исполнительного комитета ВАДА. </a:t>
            </a:r>
            <a:endParaRPr lang="ru-RU" sz="2800" dirty="0" smtClean="0"/>
          </a:p>
          <a:p>
            <a:r>
              <a:rPr lang="ru-RU" sz="2800" b="1" u="sng" dirty="0" smtClean="0"/>
              <a:t>Исполнительный </a:t>
            </a:r>
            <a:r>
              <a:rPr lang="ru-RU" sz="2800" b="1" u="sng" dirty="0"/>
              <a:t>комитет ВАДА</a:t>
            </a:r>
            <a:r>
              <a:rPr lang="ru-RU" sz="2800" dirty="0"/>
              <a:t>, являясь главенствующим органом формирования и </a:t>
            </a:r>
            <a:r>
              <a:rPr lang="ru-RU" sz="2800" dirty="0" smtClean="0"/>
              <a:t>реализации </a:t>
            </a:r>
            <a:r>
              <a:rPr lang="ru-RU" sz="2800" dirty="0"/>
              <a:t>антидопинговой политики, </a:t>
            </a:r>
            <a:r>
              <a:rPr lang="ru-RU" sz="2800" b="1" u="sng" dirty="0"/>
              <a:t>обсуждает рекомендации и </a:t>
            </a:r>
            <a:r>
              <a:rPr lang="ru-RU" sz="2800" b="1" u="sng" dirty="0" smtClean="0"/>
              <a:t>выносит </a:t>
            </a:r>
            <a:r>
              <a:rPr lang="ru-RU" sz="2800" b="1" u="sng" dirty="0"/>
              <a:t>финальное решение.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287565055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723990-D5DF-417C-90AC-53134259C1AB}"/>
</file>

<file path=customXml/itemProps2.xml><?xml version="1.0" encoding="utf-8"?>
<ds:datastoreItem xmlns:ds="http://schemas.openxmlformats.org/officeDocument/2006/customXml" ds:itemID="{C22E37F1-EFB2-4055-963D-3DE6B1125A8F}"/>
</file>

<file path=customXml/itemProps3.xml><?xml version="1.0" encoding="utf-8"?>
<ds:datastoreItem xmlns:ds="http://schemas.openxmlformats.org/officeDocument/2006/customXml" ds:itemID="{458DA103-85F9-4A8D-969D-B736239A633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396</TotalTime>
  <Words>1921</Words>
  <Application>Microsoft Office PowerPoint</Application>
  <PresentationFormat>Произвольный</PresentationFormat>
  <Paragraphs>132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Грань</vt:lpstr>
      <vt:lpstr>Тема 1. Список запрещенных субстанций и методов</vt:lpstr>
      <vt:lpstr>Слайд 2</vt:lpstr>
      <vt:lpstr>Слайд 3</vt:lpstr>
      <vt:lpstr>Слайд 4</vt:lpstr>
      <vt:lpstr>Процесс пересмотра списка</vt:lpstr>
      <vt:lpstr>Слайд 6</vt:lpstr>
      <vt:lpstr>Слайд 7</vt:lpstr>
      <vt:lpstr>Слайд 8</vt:lpstr>
      <vt:lpstr>Слайд 9</vt:lpstr>
      <vt:lpstr>2. Понятие особых субстанций</vt:lpstr>
      <vt:lpstr>Слайд 11</vt:lpstr>
      <vt:lpstr>S0 Не одобренные субстанции</vt:lpstr>
      <vt:lpstr>Слайд 13</vt:lpstr>
      <vt:lpstr>S1 Анаболические агенты</vt:lpstr>
      <vt:lpstr>Слайд 15</vt:lpstr>
      <vt:lpstr>S2 Пептидные гормоны, факторы роста, подобные субстанции и миметики</vt:lpstr>
      <vt:lpstr>Слайд 17</vt:lpstr>
      <vt:lpstr>Слайд 18</vt:lpstr>
      <vt:lpstr>S3 Бета-2 агонисты</vt:lpstr>
      <vt:lpstr>S4 Гормоны и модуляторы метаболизма </vt:lpstr>
      <vt:lpstr>S5 Диуретики и маскирующие агенты </vt:lpstr>
      <vt:lpstr>Маскирующие агенты </vt:lpstr>
      <vt:lpstr>Слайд 23</vt:lpstr>
      <vt:lpstr>3. Субстанции, запрещенные в соревновательный период </vt:lpstr>
      <vt:lpstr>Слайд 25</vt:lpstr>
      <vt:lpstr>Слайд 26</vt:lpstr>
      <vt:lpstr>Слайд 27</vt:lpstr>
      <vt:lpstr>Слайд 28</vt:lpstr>
      <vt:lpstr>Слайд 29</vt:lpstr>
      <vt:lpstr>Слайд 30</vt:lpstr>
      <vt:lpstr>Запрещенные методы </vt:lpstr>
      <vt:lpstr>Манипуляции с кровью (Кровяной допинг) (М1)</vt:lpstr>
      <vt:lpstr>Слайд 33</vt:lpstr>
      <vt:lpstr>Химические и физические манипуляции (М2)</vt:lpstr>
      <vt:lpstr>Генный допинг (М3)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СТАНДАРТЫ</dc:title>
  <dc:creator>Андрей</dc:creator>
  <cp:lastModifiedBy>user</cp:lastModifiedBy>
  <cp:revision>39</cp:revision>
  <dcterms:created xsi:type="dcterms:W3CDTF">2019-09-05T10:30:11Z</dcterms:created>
  <dcterms:modified xsi:type="dcterms:W3CDTF">2025-01-16T09:57:53Z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